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eague Spartan" charset="1" panose="00000800000000000000"/>
      <p:regular r:id="rId13"/>
    </p:embeddedFont>
    <p:embeddedFont>
      <p:font typeface="Roboto Bold" charset="1" panose="02000000000000000000"/>
      <p:regular r:id="rId14"/>
    </p:embeddedFont>
    <p:embeddedFont>
      <p:font typeface="Poppins" charset="1" panose="00000500000000000000"/>
      <p:regular r:id="rId15"/>
    </p:embeddedFont>
    <p:embeddedFont>
      <p:font typeface="Roboto" charset="1" panose="02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9.png" Type="http://schemas.openxmlformats.org/officeDocument/2006/relationships/image"/><Relationship Id="rId4" Target="../media/image10.jpe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88529" y="2886591"/>
            <a:ext cx="9846085" cy="1418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72"/>
              </a:lnSpc>
            </a:pPr>
            <a:r>
              <a:rPr lang="en-US" b="true" sz="8265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LEARN TOK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130300" y="4057750"/>
            <a:ext cx="3086100" cy="2171499"/>
            <a:chOff x="0" y="0"/>
            <a:chExt cx="812800" cy="5719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533907" y="4088151"/>
            <a:ext cx="11355329" cy="184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b="true" sz="5303">
                <a:solidFill>
                  <a:srgbClr val="303642"/>
                </a:solidFill>
                <a:latin typeface="Roboto Bold"/>
                <a:ea typeface="Roboto Bold"/>
                <a:cs typeface="Roboto Bold"/>
                <a:sym typeface="Roboto Bold"/>
              </a:rPr>
              <a:t>REIMAGINING EDUCATION FOR THE ALGORITHM GENERATION.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48158" y="6201498"/>
            <a:ext cx="8526827" cy="40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7"/>
              </a:lnSpc>
              <a:spcBef>
                <a:spcPct val="0"/>
              </a:spcBef>
            </a:pPr>
            <a:r>
              <a:rPr lang="en-US" sz="2219">
                <a:solidFill>
                  <a:srgbClr val="303642"/>
                </a:solidFill>
                <a:latin typeface="Poppins"/>
                <a:ea typeface="Poppins"/>
                <a:cs typeface="Poppins"/>
                <a:sym typeface="Poppins"/>
              </a:rPr>
              <a:t>BITE-SIZED LEARNING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467343" y="4057750"/>
            <a:ext cx="3086100" cy="2171499"/>
            <a:chOff x="0" y="0"/>
            <a:chExt cx="812800" cy="5719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6792707" cy="10287000"/>
            <a:chOff x="0" y="0"/>
            <a:chExt cx="178902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8902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89026">
                  <a:moveTo>
                    <a:pt x="0" y="0"/>
                  </a:moveTo>
                  <a:lnTo>
                    <a:pt x="1789026" y="0"/>
                  </a:lnTo>
                  <a:lnTo>
                    <a:pt x="17890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78902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895401" y="9575230"/>
            <a:ext cx="897167" cy="2183545"/>
            <a:chOff x="0" y="0"/>
            <a:chExt cx="236291" cy="5750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6291" cy="575090"/>
            </a:xfrm>
            <a:custGeom>
              <a:avLst/>
              <a:gdLst/>
              <a:ahLst/>
              <a:cxnLst/>
              <a:rect r="r" b="b" t="t" l="l"/>
              <a:pathLst>
                <a:path h="575090" w="236291">
                  <a:moveTo>
                    <a:pt x="118145" y="0"/>
                  </a:moveTo>
                  <a:lnTo>
                    <a:pt x="118145" y="0"/>
                  </a:lnTo>
                  <a:cubicBezTo>
                    <a:pt x="183395" y="0"/>
                    <a:pt x="236291" y="52895"/>
                    <a:pt x="236291" y="118145"/>
                  </a:cubicBezTo>
                  <a:lnTo>
                    <a:pt x="236291" y="456945"/>
                  </a:lnTo>
                  <a:cubicBezTo>
                    <a:pt x="236291" y="488279"/>
                    <a:pt x="223843" y="518330"/>
                    <a:pt x="201687" y="540486"/>
                  </a:cubicBezTo>
                  <a:cubicBezTo>
                    <a:pt x="179530" y="562643"/>
                    <a:pt x="149480" y="575090"/>
                    <a:pt x="118145" y="575090"/>
                  </a:cubicBezTo>
                  <a:lnTo>
                    <a:pt x="118145" y="575090"/>
                  </a:lnTo>
                  <a:cubicBezTo>
                    <a:pt x="86811" y="575090"/>
                    <a:pt x="56761" y="562643"/>
                    <a:pt x="34604" y="540486"/>
                  </a:cubicBezTo>
                  <a:cubicBezTo>
                    <a:pt x="12447" y="518330"/>
                    <a:pt x="0" y="488279"/>
                    <a:pt x="0" y="456945"/>
                  </a:cubicBezTo>
                  <a:lnTo>
                    <a:pt x="0" y="118145"/>
                  </a:lnTo>
                  <a:cubicBezTo>
                    <a:pt x="0" y="86811"/>
                    <a:pt x="12447" y="56761"/>
                    <a:pt x="34604" y="34604"/>
                  </a:cubicBezTo>
                  <a:cubicBezTo>
                    <a:pt x="56761" y="12447"/>
                    <a:pt x="86811" y="0"/>
                    <a:pt x="11814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36291" cy="622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7509504" y="2224789"/>
            <a:ext cx="4857773" cy="6528106"/>
            <a:chOff x="0" y="0"/>
            <a:chExt cx="3663950" cy="49237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70227" t="0" r="-70227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62687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2687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2862577" y="2215264"/>
            <a:ext cx="4857773" cy="6528106"/>
            <a:chOff x="0" y="0"/>
            <a:chExt cx="3663950" cy="49237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4"/>
              <a:stretch>
                <a:fillRect l="-50338" t="0" r="-50338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62687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2687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709411" y="732404"/>
            <a:ext cx="4243380" cy="162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1"/>
              </a:lnSpc>
            </a:pPr>
            <a:r>
              <a:rPr lang="en-US" sz="47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PROBLEM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9411" y="2318325"/>
            <a:ext cx="5786810" cy="2370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EDUCATION IS BORING. ATTENTION IS SCARCE.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9411" y="5938621"/>
            <a:ext cx="5634574" cy="297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6"/>
              </a:lnSpc>
            </a:pPr>
            <a:r>
              <a:rPr lang="en-US" sz="212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Traditional platforms like Udemy or Coursera suffer from completion rates below 10% because content is too long, unstructured, and lacks engagement.</a:t>
            </a:r>
          </a:p>
          <a:p>
            <a:pPr algn="l">
              <a:lnSpc>
                <a:spcPts val="2976"/>
              </a:lnSpc>
            </a:pPr>
          </a:p>
          <a:p>
            <a:pPr algn="l">
              <a:lnSpc>
                <a:spcPts val="2976"/>
              </a:lnSpc>
            </a:pPr>
          </a:p>
          <a:p>
            <a:pPr algn="l">
              <a:lnSpc>
                <a:spcPts val="2976"/>
              </a:lnSpc>
              <a:spcBef>
                <a:spcPct val="0"/>
              </a:spcBef>
            </a:pPr>
            <a:r>
              <a:rPr lang="en-US" sz="212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Learners want the dopamine of social media, but the value of education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09411" y="5086350"/>
            <a:ext cx="5634574" cy="74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6"/>
              </a:lnSpc>
              <a:spcBef>
                <a:spcPct val="0"/>
              </a:spcBef>
            </a:pPr>
            <a:r>
              <a:rPr lang="en-US" sz="212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Goldfish Effect: Gen Z has an average attention span of just 8 seconds.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997950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87213" y="806450"/>
            <a:ext cx="8475622" cy="8674100"/>
            <a:chOff x="0" y="0"/>
            <a:chExt cx="2232262" cy="22845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2262" cy="2284537"/>
            </a:xfrm>
            <a:custGeom>
              <a:avLst/>
              <a:gdLst/>
              <a:ahLst/>
              <a:cxnLst/>
              <a:rect r="r" b="b" t="t" l="l"/>
              <a:pathLst>
                <a:path h="2284537" w="2232262">
                  <a:moveTo>
                    <a:pt x="46585" y="0"/>
                  </a:moveTo>
                  <a:lnTo>
                    <a:pt x="2185677" y="0"/>
                  </a:lnTo>
                  <a:cubicBezTo>
                    <a:pt x="2198033" y="0"/>
                    <a:pt x="2209882" y="4908"/>
                    <a:pt x="2218618" y="13644"/>
                  </a:cubicBezTo>
                  <a:cubicBezTo>
                    <a:pt x="2227354" y="22381"/>
                    <a:pt x="2232262" y="34230"/>
                    <a:pt x="2232262" y="46585"/>
                  </a:cubicBezTo>
                  <a:lnTo>
                    <a:pt x="2232262" y="2237952"/>
                  </a:lnTo>
                  <a:cubicBezTo>
                    <a:pt x="2232262" y="2263680"/>
                    <a:pt x="2211406" y="2284537"/>
                    <a:pt x="2185677" y="2284537"/>
                  </a:cubicBezTo>
                  <a:lnTo>
                    <a:pt x="46585" y="2284537"/>
                  </a:lnTo>
                  <a:cubicBezTo>
                    <a:pt x="34230" y="2284537"/>
                    <a:pt x="22381" y="2279629"/>
                    <a:pt x="13644" y="2270892"/>
                  </a:cubicBezTo>
                  <a:cubicBezTo>
                    <a:pt x="4908" y="2262156"/>
                    <a:pt x="0" y="2250307"/>
                    <a:pt x="0" y="2237952"/>
                  </a:cubicBezTo>
                  <a:lnTo>
                    <a:pt x="0" y="46585"/>
                  </a:lnTo>
                  <a:cubicBezTo>
                    <a:pt x="0" y="20857"/>
                    <a:pt x="20857" y="0"/>
                    <a:pt x="4658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2262" cy="23321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1726528"/>
            <a:ext cx="5383048" cy="2798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1"/>
              </a:lnSpc>
            </a:pPr>
            <a:r>
              <a:rPr lang="en-US" b="true" sz="5308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SOLUTION: EDUTAINMENT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153080" y="1606753"/>
            <a:ext cx="1868266" cy="186826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53080" y="4210291"/>
            <a:ext cx="1868266" cy="186826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53080" y="6811982"/>
            <a:ext cx="1868266" cy="186826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7267795" y="190147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67795" y="4495485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b="true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267795" y="709773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36970" y="1827944"/>
            <a:ext cx="6728381" cy="1359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7"/>
              </a:lnSpc>
              <a:spcBef>
                <a:spcPct val="0"/>
              </a:spcBef>
            </a:pPr>
            <a:r>
              <a:rPr lang="en-US" sz="25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 addictive, Al-driven infinite scroll of educational content. Consumable in 60-second chunks.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36970" y="4434160"/>
            <a:ext cx="6728381" cy="1342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4"/>
              </a:lnSpc>
              <a:spcBef>
                <a:spcPct val="0"/>
              </a:spcBef>
            </a:pPr>
            <a:r>
              <a:rPr lang="en-US" sz="25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Chaos becomes order. Individual reels are tagged and grouped into structured "Micro-Courses"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36970" y="7036775"/>
            <a:ext cx="6728381" cy="1342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4"/>
              </a:lnSpc>
              <a:spcBef>
                <a:spcPct val="0"/>
              </a:spcBef>
            </a:pPr>
            <a:r>
              <a:rPr lang="en-US" sz="25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Earn XP, maintain streaks, and unlock badges. Making learning as engaging as a video game.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36970" y="1406520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</a:t>
            </a: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ERTICAL FEED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36970" y="4037294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</a:t>
            </a: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TRUCTURED LEARNING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36970" y="6544120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GAMIFI</a:t>
            </a: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82450" y="8997950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650990" y="3447911"/>
            <a:ext cx="2820900" cy="6356958"/>
          </a:xfrm>
          <a:custGeom>
            <a:avLst/>
            <a:gdLst/>
            <a:ahLst/>
            <a:cxnLst/>
            <a:rect r="r" b="b" t="t" l="l"/>
            <a:pathLst>
              <a:path h="6356958" w="2820900">
                <a:moveTo>
                  <a:pt x="0" y="0"/>
                </a:moveTo>
                <a:lnTo>
                  <a:pt x="2820901" y="0"/>
                </a:lnTo>
                <a:lnTo>
                  <a:pt x="28209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292705"/>
            <a:ext cx="3331036" cy="7560418"/>
          </a:xfrm>
          <a:custGeom>
            <a:avLst/>
            <a:gdLst/>
            <a:ahLst/>
            <a:cxnLst/>
            <a:rect r="r" b="b" t="t" l="l"/>
            <a:pathLst>
              <a:path h="7560418" w="3331036">
                <a:moveTo>
                  <a:pt x="0" y="0"/>
                </a:moveTo>
                <a:lnTo>
                  <a:pt x="3331036" y="0"/>
                </a:lnTo>
                <a:lnTo>
                  <a:pt x="3331036" y="7560419"/>
                </a:lnTo>
                <a:lnTo>
                  <a:pt x="0" y="75604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767166" y="289583"/>
            <a:ext cx="3337789" cy="7563541"/>
          </a:xfrm>
          <a:custGeom>
            <a:avLst/>
            <a:gdLst/>
            <a:ahLst/>
            <a:cxnLst/>
            <a:rect r="r" b="b" t="t" l="l"/>
            <a:pathLst>
              <a:path h="7563541" w="3337789">
                <a:moveTo>
                  <a:pt x="0" y="0"/>
                </a:moveTo>
                <a:lnTo>
                  <a:pt x="3337789" y="0"/>
                </a:lnTo>
                <a:lnTo>
                  <a:pt x="3337789" y="7563541"/>
                </a:lnTo>
                <a:lnTo>
                  <a:pt x="0" y="75635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982450" y="1681184"/>
            <a:ext cx="4243380" cy="185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PRODUCT INTERFACE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82450" y="3400286"/>
            <a:ext cx="2817287" cy="860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49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SEAMLESS USER EXPERIENCE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982450" y="5086350"/>
            <a:ext cx="5634574" cy="74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6"/>
              </a:lnSpc>
              <a:spcBef>
                <a:spcPct val="0"/>
              </a:spcBef>
            </a:pPr>
            <a:r>
              <a:rPr lang="en-US" sz="212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Smart Feed: Auto-playing videos based on interest graph.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982450" y="6157478"/>
            <a:ext cx="5634574" cy="186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6"/>
              </a:lnSpc>
            </a:pPr>
            <a:r>
              <a:rPr lang="en-US" sz="212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Creator Tools: Upload, tag, and monetize content instantly. </a:t>
            </a:r>
          </a:p>
          <a:p>
            <a:pPr algn="l">
              <a:lnSpc>
                <a:spcPts val="2976"/>
              </a:lnSpc>
            </a:pPr>
          </a:p>
          <a:p>
            <a:pPr algn="l">
              <a:lnSpc>
                <a:spcPts val="2976"/>
              </a:lnSpc>
              <a:spcBef>
                <a:spcPct val="0"/>
              </a:spcBef>
            </a:pPr>
            <a:r>
              <a:rPr lang="en-US" sz="212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Profile Hub: Track progress, manage uploads, and view saved courses.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997950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416165" y="429700"/>
            <a:ext cx="5246370" cy="524637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3175000"/>
                  </a:moveTo>
                  <a:cubicBezTo>
                    <a:pt x="0" y="4928870"/>
                    <a:pt x="1421130" y="6350000"/>
                    <a:pt x="3175000" y="6350000"/>
                  </a:cubicBezTo>
                  <a:lnTo>
                    <a:pt x="6350000" y="6350000"/>
                  </a:lnTo>
                  <a:lnTo>
                    <a:pt x="6350000" y="3175000"/>
                  </a:lnTo>
                  <a:cubicBezTo>
                    <a:pt x="6350000" y="1421130"/>
                    <a:pt x="4928870" y="0"/>
                    <a:pt x="3175000" y="0"/>
                  </a:cubicBezTo>
                  <a:cubicBezTo>
                    <a:pt x="1421130" y="0"/>
                    <a:pt x="0" y="1421130"/>
                    <a:pt x="0" y="317500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91160" y="364490"/>
              <a:ext cx="5619750" cy="5621020"/>
            </a:xfrm>
            <a:custGeom>
              <a:avLst/>
              <a:gdLst/>
              <a:ahLst/>
              <a:cxnLst/>
              <a:rect r="r" b="b" t="t" l="l"/>
              <a:pathLst>
                <a:path h="5621020" w="5619750">
                  <a:moveTo>
                    <a:pt x="2810510" y="0"/>
                  </a:moveTo>
                  <a:cubicBezTo>
                    <a:pt x="4362450" y="0"/>
                    <a:pt x="5619750" y="1258570"/>
                    <a:pt x="5619750" y="2810510"/>
                  </a:cubicBezTo>
                  <a:cubicBezTo>
                    <a:pt x="5619750" y="4362450"/>
                    <a:pt x="4361180" y="5621020"/>
                    <a:pt x="2810510" y="5621020"/>
                  </a:cubicBezTo>
                  <a:cubicBezTo>
                    <a:pt x="1258570" y="5621020"/>
                    <a:pt x="0" y="4362450"/>
                    <a:pt x="0" y="2810510"/>
                  </a:cubicBezTo>
                  <a:cubicBezTo>
                    <a:pt x="1270" y="1258570"/>
                    <a:pt x="1258570" y="0"/>
                    <a:pt x="2810510" y="0"/>
                  </a:cubicBezTo>
                  <a:close/>
                </a:path>
              </a:pathLst>
            </a:custGeom>
            <a:blipFill>
              <a:blip r:embed="rId3"/>
              <a:stretch>
                <a:fillRect l="-38908" t="0" r="-38908" b="0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776835" y="4610930"/>
            <a:ext cx="5246370" cy="524637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6350000" y="3175000"/>
                  </a:moveTo>
                  <a:cubicBezTo>
                    <a:pt x="6350000" y="1421130"/>
                    <a:pt x="4928870" y="0"/>
                    <a:pt x="3175000" y="0"/>
                  </a:cubicBezTo>
                  <a:lnTo>
                    <a:pt x="0" y="0"/>
                  </a:lnTo>
                  <a:lnTo>
                    <a:pt x="0" y="3175000"/>
                  </a:lnTo>
                  <a:cubicBezTo>
                    <a:pt x="0" y="4928870"/>
                    <a:pt x="1421130" y="6350000"/>
                    <a:pt x="3175000" y="6350000"/>
                  </a:cubicBezTo>
                  <a:cubicBezTo>
                    <a:pt x="4928870" y="6350000"/>
                    <a:pt x="6350000" y="4928870"/>
                    <a:pt x="6350000" y="31750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25223" y="364462"/>
              <a:ext cx="5646214" cy="5621077"/>
            </a:xfrm>
            <a:custGeom>
              <a:avLst/>
              <a:gdLst/>
              <a:ahLst/>
              <a:cxnLst/>
              <a:rect r="r" b="b" t="t" l="l"/>
              <a:pathLst>
                <a:path h="5621077" w="5646214">
                  <a:moveTo>
                    <a:pt x="2823107" y="28"/>
                  </a:moveTo>
                  <a:cubicBezTo>
                    <a:pt x="1816014" y="-4476"/>
                    <a:pt x="883489" y="530217"/>
                    <a:pt x="378638" y="1401642"/>
                  </a:cubicBezTo>
                  <a:cubicBezTo>
                    <a:pt x="-126213" y="2273067"/>
                    <a:pt x="-126213" y="3348009"/>
                    <a:pt x="378638" y="4219434"/>
                  </a:cubicBezTo>
                  <a:cubicBezTo>
                    <a:pt x="883489" y="5090859"/>
                    <a:pt x="1816014" y="5625552"/>
                    <a:pt x="2823107" y="5621048"/>
                  </a:cubicBezTo>
                  <a:cubicBezTo>
                    <a:pt x="3830200" y="5625552"/>
                    <a:pt x="4762725" y="5090859"/>
                    <a:pt x="5267576" y="4219434"/>
                  </a:cubicBezTo>
                  <a:cubicBezTo>
                    <a:pt x="5772427" y="3348009"/>
                    <a:pt x="5772427" y="2273067"/>
                    <a:pt x="5267576" y="1401642"/>
                  </a:cubicBezTo>
                  <a:cubicBezTo>
                    <a:pt x="4762725" y="530217"/>
                    <a:pt x="3830200" y="-4476"/>
                    <a:pt x="2823107" y="28"/>
                  </a:cubicBezTo>
                  <a:close/>
                </a:path>
              </a:pathLst>
            </a:custGeom>
            <a:blipFill>
              <a:blip r:embed="rId4"/>
              <a:stretch>
                <a:fillRect l="-24665" t="0" r="-24665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5168071"/>
            <a:ext cx="6289221" cy="2775119"/>
          </a:xfrm>
          <a:custGeom>
            <a:avLst/>
            <a:gdLst/>
            <a:ahLst/>
            <a:cxnLst/>
            <a:rect r="r" b="b" t="t" l="l"/>
            <a:pathLst>
              <a:path h="2775119" w="6289221">
                <a:moveTo>
                  <a:pt x="0" y="0"/>
                </a:moveTo>
                <a:lnTo>
                  <a:pt x="6289221" y="0"/>
                </a:lnTo>
                <a:lnTo>
                  <a:pt x="6289221" y="2775118"/>
                </a:lnTo>
                <a:lnTo>
                  <a:pt x="0" y="2775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938989"/>
            <a:ext cx="5413039" cy="185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1"/>
              </a:lnSpc>
            </a:pPr>
            <a:r>
              <a:rPr lang="en-US" b="true" sz="5308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MARKET OPPORTUNITY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995735"/>
            <a:ext cx="5634574" cy="1117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6"/>
              </a:lnSpc>
              <a:spcBef>
                <a:spcPct val="0"/>
              </a:spcBef>
            </a:pPr>
            <a:r>
              <a:rPr lang="en-US" sz="212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shift towards microlearning is accelerating. We are positioning LearnTok to capture the "Scroll Generation".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997950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87213" y="806450"/>
            <a:ext cx="8475622" cy="8674100"/>
            <a:chOff x="0" y="0"/>
            <a:chExt cx="2232262" cy="22845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2262" cy="2284537"/>
            </a:xfrm>
            <a:custGeom>
              <a:avLst/>
              <a:gdLst/>
              <a:ahLst/>
              <a:cxnLst/>
              <a:rect r="r" b="b" t="t" l="l"/>
              <a:pathLst>
                <a:path h="2284537" w="2232262">
                  <a:moveTo>
                    <a:pt x="46585" y="0"/>
                  </a:moveTo>
                  <a:lnTo>
                    <a:pt x="2185677" y="0"/>
                  </a:lnTo>
                  <a:cubicBezTo>
                    <a:pt x="2198033" y="0"/>
                    <a:pt x="2209882" y="4908"/>
                    <a:pt x="2218618" y="13644"/>
                  </a:cubicBezTo>
                  <a:cubicBezTo>
                    <a:pt x="2227354" y="22381"/>
                    <a:pt x="2232262" y="34230"/>
                    <a:pt x="2232262" y="46585"/>
                  </a:cubicBezTo>
                  <a:lnTo>
                    <a:pt x="2232262" y="2237952"/>
                  </a:lnTo>
                  <a:cubicBezTo>
                    <a:pt x="2232262" y="2263680"/>
                    <a:pt x="2211406" y="2284537"/>
                    <a:pt x="2185677" y="2284537"/>
                  </a:cubicBezTo>
                  <a:lnTo>
                    <a:pt x="46585" y="2284537"/>
                  </a:lnTo>
                  <a:cubicBezTo>
                    <a:pt x="34230" y="2284537"/>
                    <a:pt x="22381" y="2279629"/>
                    <a:pt x="13644" y="2270892"/>
                  </a:cubicBezTo>
                  <a:cubicBezTo>
                    <a:pt x="4908" y="2262156"/>
                    <a:pt x="0" y="2250307"/>
                    <a:pt x="0" y="2237952"/>
                  </a:cubicBezTo>
                  <a:lnTo>
                    <a:pt x="0" y="46585"/>
                  </a:lnTo>
                  <a:cubicBezTo>
                    <a:pt x="0" y="20857"/>
                    <a:pt x="20857" y="0"/>
                    <a:pt x="4658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2262" cy="23321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1726528"/>
            <a:ext cx="5383048" cy="185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1"/>
              </a:lnSpc>
            </a:pPr>
            <a:r>
              <a:rPr lang="en-US" b="true" sz="5308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STRATEGIC ROADMAP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153080" y="1606753"/>
            <a:ext cx="1868266" cy="186826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53080" y="4210291"/>
            <a:ext cx="1868266" cy="186826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53080" y="6811982"/>
            <a:ext cx="1868266" cy="186826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7267795" y="190147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67795" y="4495485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b="true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267795" y="709773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36970" y="1827944"/>
            <a:ext cx="6728381" cy="1359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7"/>
              </a:lnSpc>
            </a:pPr>
            <a:r>
              <a:rPr lang="en-US" sz="25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MVP Launch Core feed, Uploads, and Profile logic (Completed).</a:t>
            </a:r>
          </a:p>
          <a:p>
            <a:pPr algn="l">
              <a:lnSpc>
                <a:spcPts val="3627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9436970" y="4434160"/>
            <a:ext cx="6728381" cy="1786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4"/>
              </a:lnSpc>
            </a:pPr>
            <a:r>
              <a:rPr lang="en-US" sz="25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 Tutors Personalized quizzes generated from video transcripts.</a:t>
            </a:r>
          </a:p>
          <a:p>
            <a:pPr algn="l">
              <a:lnSpc>
                <a:spcPts val="3554"/>
              </a:lnSpc>
              <a:spcBef>
                <a:spcPct val="0"/>
              </a:spcBef>
            </a:pPr>
            <a:r>
              <a:rPr lang="en-US" sz="25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Creator Fund Monetization tools to attract top educators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36970" y="7534817"/>
            <a:ext cx="6728381" cy="898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4"/>
              </a:lnSpc>
              <a:spcBef>
                <a:spcPct val="0"/>
              </a:spcBef>
            </a:pPr>
            <a:r>
              <a:rPr lang="en-US" sz="25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Global Scale Mobile App Launch (iOS/Android) and Localization.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36970" y="1406520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2025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36970" y="4037294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2026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36970" y="7067952"/>
            <a:ext cx="5383048" cy="48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1"/>
              </a:lnSpc>
            </a:pPr>
            <a:r>
              <a:rPr lang="en-US" b="true" sz="290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2027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35000" y="3972316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804900" y="3972316"/>
            <a:ext cx="5118100" cy="1332778"/>
            <a:chOff x="0" y="0"/>
            <a:chExt cx="1347977" cy="3510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7977" cy="351020"/>
            </a:xfrm>
            <a:custGeom>
              <a:avLst/>
              <a:gdLst/>
              <a:ahLst/>
              <a:cxnLst/>
              <a:rect r="r" b="b" t="t" l="l"/>
              <a:pathLst>
                <a:path h="351020" w="1347977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996797" y="4039713"/>
            <a:ext cx="8421405" cy="1265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b="true" sz="7382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DAG6jTn7WB4</dc:identifier>
  <dcterms:modified xsi:type="dcterms:W3CDTF">2011-08-01T06:04:30Z</dcterms:modified>
  <cp:revision>1</cp:revision>
  <dc:title>presentation</dc:title>
</cp:coreProperties>
</file>

<file path=docProps/thumbnail.jpeg>
</file>